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1" r:id="rId2"/>
    <p:sldId id="293" r:id="rId3"/>
    <p:sldId id="317" r:id="rId4"/>
    <p:sldId id="298" r:id="rId5"/>
    <p:sldId id="299" r:id="rId6"/>
    <p:sldId id="297" r:id="rId7"/>
    <p:sldId id="296" r:id="rId8"/>
    <p:sldId id="300" r:id="rId9"/>
    <p:sldId id="302" r:id="rId10"/>
    <p:sldId id="304" r:id="rId11"/>
    <p:sldId id="316" r:id="rId12"/>
    <p:sldId id="305" r:id="rId13"/>
    <p:sldId id="314" r:id="rId14"/>
    <p:sldId id="315" r:id="rId15"/>
    <p:sldId id="318" r:id="rId16"/>
    <p:sldId id="319" r:id="rId17"/>
    <p:sldId id="328" r:id="rId18"/>
    <p:sldId id="320" r:id="rId19"/>
    <p:sldId id="32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F949"/>
    <a:srgbClr val="FFFF66"/>
    <a:srgbClr val="FF3399"/>
    <a:srgbClr val="A0D565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99" autoAdjust="0"/>
  </p:normalViewPr>
  <p:slideViewPr>
    <p:cSldViewPr>
      <p:cViewPr>
        <p:scale>
          <a:sx n="90" d="100"/>
          <a:sy n="90" d="100"/>
        </p:scale>
        <p:origin x="-1147" y="-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7701D-041C-41A1-B306-571CE34DCEAC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47B76-60C8-4D97-B2B7-F4A8504037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3293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1DA1-67AE-478C-97C5-72053D5BA2E7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1DA1-67AE-478C-97C5-72053D5BA2E7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1DA1-67AE-478C-97C5-72053D5BA2E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71DA1-67AE-478C-97C5-72053D5BA2E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35DA-C992-4129-B2D6-2CF3240CEE1A}" type="datetimeFigureOut">
              <a:rPr lang="ru-RU" smtClean="0"/>
              <a:pPr/>
              <a:t>22.10.2012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F4088A-32B3-48D0-B3D5-0988D6F1BA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Играем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5" name="Рисунок 4" descr="Image childr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720719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00760" y="1643050"/>
            <a:ext cx="2928830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alpha val="94000"/>
              </a:schemeClr>
            </a:solidFill>
            <a:prstDash val="sysDot"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НАБОРЫ ДЛЯ ЛЕПКИ ИЗ ПЕСКА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43306" y="6357958"/>
            <a:ext cx="2143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92D050"/>
                </a:solidFill>
                <a:latin typeface="Rotonda" pitchFamily="50" charset="0"/>
                <a:ea typeface="Rotonda" pitchFamily="50" charset="0"/>
                <a:cs typeface="Rotonda" pitchFamily="50" charset="0"/>
              </a:rPr>
              <a:t>Играем дома</a:t>
            </a:r>
            <a:r>
              <a:rPr lang="ru-RU" b="1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!</a:t>
            </a:r>
            <a:endParaRPr lang="ru-RU" b="1" dirty="0">
              <a:solidFill>
                <a:srgbClr val="92D050"/>
              </a:solidFill>
              <a:latin typeface="Rotonda" pitchFamily="50" charset="0"/>
              <a:ea typeface="Rotonda" pitchFamily="50" charset="0"/>
              <a:cs typeface="Rotonda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255828"/>
            <a:ext cx="8329642" cy="815718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Сочетаемость цвета</a:t>
            </a:r>
          </a:p>
        </p:txBody>
      </p:sp>
      <p:pic>
        <p:nvPicPr>
          <p:cNvPr id="21" name="Рисунок 20" descr="Sand Yel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85700"/>
            <a:ext cx="2214578" cy="1765888"/>
          </a:xfrm>
          <a:prstGeom prst="rect">
            <a:avLst/>
          </a:prstGeom>
        </p:spPr>
      </p:pic>
      <p:pic>
        <p:nvPicPr>
          <p:cNvPr id="22" name="Рисунок 21" descr="Sand Ora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6984" y="1581864"/>
            <a:ext cx="2095148" cy="1670652"/>
          </a:xfrm>
          <a:prstGeom prst="rect">
            <a:avLst/>
          </a:prstGeom>
        </p:spPr>
      </p:pic>
      <p:pic>
        <p:nvPicPr>
          <p:cNvPr id="23" name="Рисунок 22" descr="Sand Gra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3429000"/>
            <a:ext cx="2213410" cy="1764954"/>
          </a:xfrm>
          <a:prstGeom prst="rect">
            <a:avLst/>
          </a:prstGeom>
        </p:spPr>
      </p:pic>
      <p:pic>
        <p:nvPicPr>
          <p:cNvPr id="24" name="Рисунок 23" descr="Sand Pin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056" y="3323954"/>
            <a:ext cx="2326994" cy="1855524"/>
          </a:xfrm>
          <a:prstGeom prst="rect">
            <a:avLst/>
          </a:prstGeom>
        </p:spPr>
      </p:pic>
      <p:pic>
        <p:nvPicPr>
          <p:cNvPr id="11" name="Рисунок 10" descr="Sand Bl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1571612"/>
            <a:ext cx="2068194" cy="1649158"/>
          </a:xfrm>
          <a:prstGeom prst="rect">
            <a:avLst/>
          </a:prstGeom>
        </p:spPr>
      </p:pic>
      <p:pic>
        <p:nvPicPr>
          <p:cNvPr id="12" name="Рисунок 11" descr="Sand Ora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5072074"/>
            <a:ext cx="2095148" cy="1670652"/>
          </a:xfrm>
          <a:prstGeom prst="rect">
            <a:avLst/>
          </a:prstGeom>
        </p:spPr>
      </p:pic>
      <p:pic>
        <p:nvPicPr>
          <p:cNvPr id="13" name="Рисунок 12" descr="Sand Gras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5093046"/>
            <a:ext cx="2213410" cy="1764954"/>
          </a:xfrm>
          <a:prstGeom prst="rect">
            <a:avLst/>
          </a:prstGeom>
        </p:spPr>
      </p:pic>
      <p:pic>
        <p:nvPicPr>
          <p:cNvPr id="14" name="Рисунок 13" descr="Mix sand color-0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7620" y="3214686"/>
            <a:ext cx="1396752" cy="1396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4282" y="285728"/>
            <a:ext cx="8643998" cy="6215106"/>
          </a:xfrm>
          <a:prstGeom prst="rect">
            <a:avLst/>
          </a:prstGeom>
          <a:solidFill>
            <a:srgbClr val="1FF9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43108" y="2214554"/>
            <a:ext cx="5072098" cy="584775"/>
          </a:xfrm>
          <a:prstGeom prst="rect">
            <a:avLst/>
          </a:prstGeom>
          <a:solidFill>
            <a:srgbClr val="1FF949"/>
          </a:solidFill>
          <a:ln w="28575">
            <a:solidFill>
              <a:srgbClr val="FF3399"/>
            </a:solidFill>
            <a:prstDash val="sysDot"/>
          </a:ln>
          <a:effectLst>
            <a:softEdge rad="127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ПРОДВИЖЕНИЕ </a:t>
            </a:r>
            <a:endParaRPr lang="ru-RU" sz="3200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596" y="500042"/>
            <a:ext cx="8143932" cy="928694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1643050"/>
            <a:ext cx="8215338" cy="464347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28ACD"/>
                </a:solidFill>
              </a:ln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Реклама в прессе</a:t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200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MR10 Raduga tvorchest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785926"/>
            <a:ext cx="1857388" cy="2477516"/>
          </a:xfrm>
          <a:prstGeom prst="rect">
            <a:avLst/>
          </a:prstGeom>
        </p:spPr>
      </p:pic>
      <p:pic>
        <p:nvPicPr>
          <p:cNvPr id="9" name="Рисунок 8" descr="36-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2000240"/>
            <a:ext cx="2643206" cy="1881161"/>
          </a:xfrm>
          <a:prstGeom prst="rect">
            <a:avLst/>
          </a:prstGeom>
        </p:spPr>
      </p:pic>
      <p:pic>
        <p:nvPicPr>
          <p:cNvPr id="10" name="Рисунок 9" descr="рекламная поддержка-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4357694"/>
            <a:ext cx="2357454" cy="1644509"/>
          </a:xfrm>
          <a:prstGeom prst="rect">
            <a:avLst/>
          </a:prstGeom>
        </p:spPr>
      </p:pic>
      <p:pic>
        <p:nvPicPr>
          <p:cNvPr id="11" name="Рисунок 10" descr="рекламная поддержка-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166" y="4929198"/>
            <a:ext cx="2286016" cy="1594675"/>
          </a:xfrm>
          <a:prstGeom prst="rect">
            <a:avLst/>
          </a:prstGeom>
        </p:spPr>
      </p:pic>
      <p:pic>
        <p:nvPicPr>
          <p:cNvPr id="12" name="Рисунок 11" descr="Reakcii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29322" y="1785926"/>
            <a:ext cx="2489744" cy="1714512"/>
          </a:xfrm>
          <a:prstGeom prst="rect">
            <a:avLst/>
          </a:prstGeom>
        </p:spPr>
      </p:pic>
      <p:pic>
        <p:nvPicPr>
          <p:cNvPr id="13" name="Рисунок 12" descr="Reakcii-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071810"/>
            <a:ext cx="2602981" cy="1714512"/>
          </a:xfrm>
          <a:prstGeom prst="rect">
            <a:avLst/>
          </a:prstGeom>
        </p:spPr>
      </p:pic>
      <p:pic>
        <p:nvPicPr>
          <p:cNvPr id="14" name="Рисунок 13" descr="Vesh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7554" y="3929066"/>
            <a:ext cx="2233148" cy="1500198"/>
          </a:xfrm>
          <a:prstGeom prst="rect">
            <a:avLst/>
          </a:prstGeom>
        </p:spPr>
      </p:pic>
      <p:pic>
        <p:nvPicPr>
          <p:cNvPr id="15" name="Рисунок 14" descr="Экспертиза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29256" y="4572008"/>
            <a:ext cx="3286148" cy="21012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57158" y="1071547"/>
            <a:ext cx="821537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Лиза. Мой ребенок   ОБРУЧ 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MAMAS&amp;PAPAS  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Оранжевое небо   Счастливые родители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Расти, первоклашка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939784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Интернет-продвижение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WWW.KUKUMBA.SU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kukumbanewsupafinal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57298"/>
            <a:ext cx="4094357" cy="41434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29256" y="1643050"/>
            <a:ext cx="2143140" cy="1285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Продвижение в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00694" y="1643050"/>
            <a:ext cx="2000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Продвижение в социальных сетях В контакте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Facebook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00372"/>
            <a:ext cx="4357686" cy="24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428596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«</a:t>
            </a:r>
            <a:r>
              <a:rPr lang="en-US" dirty="0" smtClean="0">
                <a:solidFill>
                  <a:schemeClr val="bg1"/>
                </a:solidFill>
              </a:rPr>
              <a:t>KUKUMBA </a:t>
            </a:r>
            <a:r>
              <a:rPr lang="ru-RU" dirty="0" smtClean="0">
                <a:solidFill>
                  <a:schemeClr val="bg1"/>
                </a:solidFill>
              </a:rPr>
              <a:t>детям»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19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428736"/>
            <a:ext cx="3696132" cy="2643206"/>
          </a:xfrm>
          <a:prstGeom prst="rect">
            <a:avLst/>
          </a:prstGeom>
        </p:spPr>
      </p:pic>
      <p:pic>
        <p:nvPicPr>
          <p:cNvPr id="6" name="Рисунок 5" descr="19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1428736"/>
            <a:ext cx="3964808" cy="2643206"/>
          </a:xfrm>
          <a:prstGeom prst="rect">
            <a:avLst/>
          </a:prstGeom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500034" y="4429132"/>
            <a:ext cx="385765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KUKUMBA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детям» - праздник творчества, который  проводится ежемесячно в детских дошкольных и учебных учреждениях.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Интересные мастер-классы научат всех ребят делать своими руками поделки из пены, песка и других материалов для творчества, входящих в ассортимент ТМ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KUKUMBA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Незабываемые впечатления, отличное настроение, уверенность в своих творческих возможностях ожидают всех мальчиков и девочек</a:t>
            </a:r>
            <a:r>
              <a:rPr kumimoji="0" lang="ru-RU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" name="Рисунок 9" descr="8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4429132"/>
            <a:ext cx="3808648" cy="2071738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28596" y="4429132"/>
            <a:ext cx="4071966" cy="2071678"/>
          </a:xfrm>
          <a:prstGeom prst="rect">
            <a:avLst/>
          </a:prstGeom>
          <a:noFill/>
          <a:ln w="19050">
            <a:solidFill>
              <a:srgbClr val="CFEE12"/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596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Выставка «Мир детства»/</a:t>
            </a:r>
            <a:r>
              <a:rPr lang="en-US" dirty="0" smtClean="0">
                <a:solidFill>
                  <a:schemeClr val="bg1"/>
                </a:solidFill>
              </a:rPr>
              <a:t>TOYS&amp;KIDS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IMG_9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93" y="1476340"/>
            <a:ext cx="2821834" cy="1881222"/>
          </a:xfrm>
          <a:prstGeom prst="rect">
            <a:avLst/>
          </a:prstGeom>
        </p:spPr>
      </p:pic>
      <p:pic>
        <p:nvPicPr>
          <p:cNvPr id="7" name="Рисунок 6" descr="IMG_97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68286">
            <a:off x="3061004" y="1340861"/>
            <a:ext cx="1857388" cy="2786082"/>
          </a:xfrm>
          <a:prstGeom prst="rect">
            <a:avLst/>
          </a:prstGeom>
        </p:spPr>
      </p:pic>
      <p:pic>
        <p:nvPicPr>
          <p:cNvPr id="8" name="Рисунок 7" descr="IMG_97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3571876"/>
            <a:ext cx="1714528" cy="2571792"/>
          </a:xfrm>
          <a:prstGeom prst="rect">
            <a:avLst/>
          </a:prstGeom>
        </p:spPr>
      </p:pic>
      <p:pic>
        <p:nvPicPr>
          <p:cNvPr id="9" name="Рисунок 8" descr="IMG_97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1171984" flipV="1">
            <a:off x="5049854" y="1538702"/>
            <a:ext cx="3072064" cy="2048042"/>
          </a:xfrm>
          <a:prstGeom prst="rect">
            <a:avLst/>
          </a:prstGeom>
        </p:spPr>
      </p:pic>
      <p:pic>
        <p:nvPicPr>
          <p:cNvPr id="10" name="Рисунок 9" descr="IMG_97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316420">
            <a:off x="2310308" y="4078631"/>
            <a:ext cx="3357586" cy="2238390"/>
          </a:xfrm>
          <a:prstGeom prst="rect">
            <a:avLst/>
          </a:prstGeom>
        </p:spPr>
      </p:pic>
      <p:pic>
        <p:nvPicPr>
          <p:cNvPr id="16" name="Рисунок 15" descr="IMG_980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00694" y="3786190"/>
            <a:ext cx="3429024" cy="2286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86808" cy="128588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EVENT</a:t>
            </a:r>
            <a:r>
              <a:rPr lang="ru-RU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Дискотека детского радио/Фестиваль Вкусно и полезно</a:t>
            </a:r>
          </a:p>
        </p:txBody>
      </p:sp>
      <p:pic>
        <p:nvPicPr>
          <p:cNvPr id="10" name="Рисунок 9" descr="IMG_4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395129">
            <a:off x="335002" y="1181214"/>
            <a:ext cx="4401746" cy="2934498"/>
          </a:xfrm>
          <a:prstGeom prst="rect">
            <a:avLst/>
          </a:prstGeom>
        </p:spPr>
      </p:pic>
      <p:pic>
        <p:nvPicPr>
          <p:cNvPr id="12" name="Рисунок 11" descr="IMG_43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882076"/>
            <a:ext cx="4432227" cy="2975924"/>
          </a:xfrm>
          <a:prstGeom prst="rect">
            <a:avLst/>
          </a:prstGeom>
        </p:spPr>
      </p:pic>
      <p:pic>
        <p:nvPicPr>
          <p:cNvPr id="4100" name="Picture 4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214422"/>
            <a:ext cx="3786182" cy="2511322"/>
          </a:xfrm>
          <a:prstGeom prst="rect">
            <a:avLst/>
          </a:prstGeom>
          <a:noFill/>
        </p:spPr>
      </p:pic>
      <p:pic>
        <p:nvPicPr>
          <p:cNvPr id="4102" name="Picture 6" descr="&amp;Fcy;&amp;ocy;&amp;tcy;&amp;ocy;&amp;gcy;&amp;rcy;&amp;acy;&amp;fcy;&amp;icy;&amp;ya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771791"/>
            <a:ext cx="4643470" cy="3086209"/>
          </a:xfrm>
          <a:prstGeom prst="rect">
            <a:avLst/>
          </a:prstGeom>
          <a:noFill/>
        </p:spPr>
      </p:pic>
      <p:pic>
        <p:nvPicPr>
          <p:cNvPr id="8" name="Рисунок 7" descr="IMG_40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84129">
            <a:off x="4060538" y="1223147"/>
            <a:ext cx="2027610" cy="3041415"/>
          </a:xfrm>
          <a:prstGeom prst="rect">
            <a:avLst/>
          </a:prstGeom>
        </p:spPr>
      </p:pic>
      <p:pic>
        <p:nvPicPr>
          <p:cNvPr id="13" name="Рисунок 12" descr="IMG_434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71802" y="4945707"/>
            <a:ext cx="2857520" cy="1912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358246" cy="5715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Психологи рекомендуют </a:t>
            </a:r>
            <a:r>
              <a:rPr lang="ru-RU" sz="2000" dirty="0" smtClean="0">
                <a:solidFill>
                  <a:srgbClr val="FF0000"/>
                </a:solidFill>
              </a:rPr>
              <a:t>«Лунный песок!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0430" y="1500174"/>
            <a:ext cx="5000660" cy="1384995"/>
          </a:xfrm>
          <a:prstGeom prst="rect">
            <a:avLst/>
          </a:prstGeom>
          <a:noFill/>
          <a:ln>
            <a:solidFill>
              <a:srgbClr val="1FF949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апреле состоялся семинар психологов на тему: «Обучение специалистов приемам песочной терапии в работе с детьми с ограниченными возможностями», в рамках которого педагог-психолог, песочный терапевт Горбачева Татьяна делилась со своими коллегами опытом по использованию «Лунного песка» в практике песочной терапии. </a:t>
            </a:r>
          </a:p>
        </p:txBody>
      </p:sp>
      <p:pic>
        <p:nvPicPr>
          <p:cNvPr id="69634" name="Picture 2" descr="C:\Documents and Settings\Admin\Рабочий стол\Ольга\ПРОДВИЖЕНИЕ\Семинар психологов\Фото психоло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3500438"/>
            <a:ext cx="2374461" cy="3147665"/>
          </a:xfrm>
          <a:prstGeom prst="rect">
            <a:avLst/>
          </a:prstGeom>
          <a:noFill/>
        </p:spPr>
      </p:pic>
      <p:pic>
        <p:nvPicPr>
          <p:cNvPr id="69635" name="Picture 3" descr="C:\Documents and Settings\Admin\Рабочий стол\Ольга\ПРОДВИЖЕНИЕ\Семинар психологов\IMG_7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428736"/>
            <a:ext cx="3004109" cy="2253082"/>
          </a:xfrm>
          <a:prstGeom prst="rect">
            <a:avLst/>
          </a:prstGeom>
          <a:noFill/>
        </p:spPr>
      </p:pic>
      <p:pic>
        <p:nvPicPr>
          <p:cNvPr id="69636" name="Picture 4" descr="C:\Documents and Settings\Admin\Рабочий стол\Ольга\ПРОДВИЖЕНИЕ\Семинар психологов\IMG_77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143380"/>
            <a:ext cx="2667018" cy="2000264"/>
          </a:xfrm>
          <a:prstGeom prst="rect">
            <a:avLst/>
          </a:prstGeom>
          <a:noFill/>
        </p:spPr>
      </p:pic>
      <p:pic>
        <p:nvPicPr>
          <p:cNvPr id="69638" name="Picture 6" descr="C:\Documents and Settings\Admin\Рабочий стол\Ольга\ПРОДВИЖЕНИЕ\Семинар психологов\IMG_77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68" y="4143380"/>
            <a:ext cx="2762269" cy="2071702"/>
          </a:xfrm>
          <a:prstGeom prst="rect">
            <a:avLst/>
          </a:prstGeom>
          <a:noFill/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3500430" y="2865403"/>
            <a:ext cx="50720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этого семинара безоговорочно признали «Лунный песок» как новый, уникальный, доступный материал, необходимый для развития любого ребенка.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86808" cy="107157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Мастер-классы в ТТ</a:t>
            </a:r>
          </a:p>
        </p:txBody>
      </p:sp>
      <p:pic>
        <p:nvPicPr>
          <p:cNvPr id="2049" name="Picture 1" descr="C:\Documents and Settings\Admin\Рабочий стол\Ольга\ПРОДВИЖЕНИЕ\ТРЕЙД_МАРКЕТИНГ\Мастер-класс Дети\фото Дети на Люблинской\SDC15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357298"/>
            <a:ext cx="3548066" cy="266105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57298"/>
            <a:ext cx="342902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85786" y="4714884"/>
            <a:ext cx="5000660" cy="646331"/>
          </a:xfrm>
          <a:prstGeom prst="rect">
            <a:avLst/>
          </a:prstGeom>
          <a:noFill/>
          <a:ln>
            <a:solidFill>
              <a:srgbClr val="1FF949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Adobe Fan Heiti Std B" pitchFamily="34" charset="-128"/>
                <a:cs typeface="Times New Roman" pitchFamily="18" charset="0"/>
              </a:rPr>
              <a:t>Мастер-классы в сети магазинов «Дети», «Семь пядей», «Молодая гвардия» и др.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85720" y="500042"/>
            <a:ext cx="8143932" cy="642942"/>
          </a:xfrm>
          <a:prstGeom prst="rect">
            <a:avLst/>
          </a:prstGeo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86808" cy="107157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Рекламный материал</a:t>
            </a:r>
          </a:p>
        </p:txBody>
      </p:sp>
      <p:pic>
        <p:nvPicPr>
          <p:cNvPr id="68609" name="Picture 1" descr="C:\Documents and Settings\Admin\Рабочий стол\Ольга\ПРОДВИЖЕНИЕ\ТРЕЙД_МАРКЕТИНГ\Маленький гений Уфа\SAM_1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4643446"/>
            <a:ext cx="2786082" cy="2089562"/>
          </a:xfrm>
          <a:prstGeom prst="rect">
            <a:avLst/>
          </a:prstGeom>
          <a:noFill/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500174"/>
            <a:ext cx="1500197" cy="262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1428736"/>
            <a:ext cx="1865688" cy="2639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72000" y="1500174"/>
            <a:ext cx="381002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8596" y="4714884"/>
            <a:ext cx="4357718" cy="646331"/>
          </a:xfrm>
          <a:prstGeom prst="rect">
            <a:avLst/>
          </a:prstGeom>
          <a:noFill/>
          <a:ln>
            <a:solidFill>
              <a:srgbClr val="1FF949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ea typeface="Adobe Fan Heiti Std B" pitchFamily="34" charset="-128"/>
                <a:cs typeface="Times New Roman" pitchFamily="18" charset="0"/>
              </a:rPr>
              <a:t>Каталоги, листовки, образцы продукции, видеоролик</a:t>
            </a:r>
            <a:endParaRPr lang="ru-RU" dirty="0">
              <a:solidFill>
                <a:srgbClr val="FF0000"/>
              </a:solidFill>
              <a:latin typeface="Times New Roman" pitchFamily="18" charset="0"/>
              <a:ea typeface="Adobe Fan Heiti Std B" pitchFamily="34" charset="-128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572396" y="2143116"/>
            <a:ext cx="785818" cy="714380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580112" y="3356992"/>
            <a:ext cx="785818" cy="7143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511156"/>
          </a:xfr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чем уникальность?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054617"/>
          </a:xfrm>
          <a:solidFill>
            <a:srgbClr val="FFFF66"/>
          </a:solidFill>
          <a:ln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ru-RU" sz="1400" dirty="0"/>
              <a:t> </a:t>
            </a:r>
            <a:r>
              <a:rPr lang="ru-RU" sz="1400" dirty="0" smtClean="0"/>
              <a:t>          </a:t>
            </a:r>
            <a:r>
              <a:rPr lang="ru-RU" sz="15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Для детей игра в песок - одно из самых любимых занятий: в песочнице,  во дворе или где-нибудь летом на побережье детки всех возрастов любят строить замки и целые крепости…</a:t>
            </a:r>
            <a:r>
              <a:rPr lang="en-US" sz="15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5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 недавнего времени любимый всеми детьми вид игры был доступен только летом.  С появлением </a:t>
            </a:r>
            <a:r>
              <a:rPr lang="ru-RU" sz="23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ТМ Лунный песок </a:t>
            </a:r>
            <a:r>
              <a:rPr lang="ru-RU" sz="15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играть с песком теперь можно круглый год , даже в условиях квартиры.</a:t>
            </a:r>
          </a:p>
          <a:p>
            <a:pPr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pPr>
              <a:buNone/>
            </a:pP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«Лунный песок» - удивительный материал для детского творчества, обладающий целым рядом уникальных свойств: </a:t>
            </a:r>
          </a:p>
          <a:p>
            <a:pPr>
              <a:buNone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          </a:t>
            </a: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Сочетает свойства массы для лепки и влажного песка.</a:t>
            </a:r>
          </a:p>
          <a:p>
            <a:pPr>
              <a:buNone/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Никогда не высыхает.</a:t>
            </a:r>
          </a:p>
          <a:p>
            <a:pPr lvl="0">
              <a:buNone/>
            </a:pPr>
            <a:endParaRPr lang="ru-RU" sz="15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Легко лепится и хорошо сохраняет нужную форму.</a:t>
            </a:r>
          </a:p>
          <a:p>
            <a:pPr lvl="0">
              <a:buNone/>
            </a:pP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Безопасен для здоровья ребенка.</a:t>
            </a:r>
          </a:p>
          <a:p>
            <a:pPr lvl="0">
              <a:buNone/>
            </a:pPr>
            <a:endParaRPr lang="ru-RU" sz="1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Не доставит хлопот маме: прекрасно убирается пылесосом.</a:t>
            </a:r>
          </a:p>
          <a:p>
            <a:pPr lvl="0">
              <a:buNone/>
            </a:pPr>
            <a:endParaRPr lang="ru-RU" sz="1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ru-RU" sz="1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ru-RU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Обладает развивающими функциями: способствует   развитию  воображения, мелкой моторики, фантазии, творческих способностей; является прекрасным средством самовыражения ребенка и познания окружающего мира. </a:t>
            </a:r>
            <a:endParaRPr lang="en-US" sz="1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sz="15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endParaRPr lang="ru-RU" sz="1300" i="1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1300" dirty="0" smtClean="0">
                <a:solidFill>
                  <a:srgbClr val="FF3399"/>
                </a:solidFill>
                <a:latin typeface="Times New Roman" pitchFamily="18" charset="0"/>
                <a:ea typeface="Rotonda Bold" pitchFamily="50" charset="0"/>
                <a:cs typeface="Times New Roman" pitchFamily="18" charset="0"/>
              </a:rPr>
              <a:t>       </a:t>
            </a:r>
            <a:endParaRPr lang="ru-RU" sz="1300" dirty="0" smtClean="0">
              <a:solidFill>
                <a:srgbClr val="FF3399"/>
              </a:solidFill>
              <a:latin typeface="Times New Roman" pitchFamily="18" charset="0"/>
              <a:ea typeface="Rotonda Bold" pitchFamily="50" charset="0"/>
              <a:cs typeface="Times New Roman" pitchFamily="18" charset="0"/>
            </a:endParaRPr>
          </a:p>
          <a:p>
            <a:pPr marL="514350" indent="-514350">
              <a:buNone/>
            </a:pPr>
            <a:endParaRPr lang="ru-RU" sz="1400" dirty="0"/>
          </a:p>
        </p:txBody>
      </p:sp>
      <p:sp>
        <p:nvSpPr>
          <p:cNvPr id="23" name="Солнце 22"/>
          <p:cNvSpPr/>
          <p:nvPr/>
        </p:nvSpPr>
        <p:spPr>
          <a:xfrm>
            <a:off x="1619672" y="476672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лнце 10"/>
          <p:cNvSpPr/>
          <p:nvPr/>
        </p:nvSpPr>
        <p:spPr>
          <a:xfrm>
            <a:off x="7296355" y="491518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олнце 23"/>
          <p:cNvSpPr/>
          <p:nvPr/>
        </p:nvSpPr>
        <p:spPr>
          <a:xfrm>
            <a:off x="539552" y="2564904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олнце 24"/>
          <p:cNvSpPr/>
          <p:nvPr/>
        </p:nvSpPr>
        <p:spPr>
          <a:xfrm>
            <a:off x="611560" y="2996952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лнце 25"/>
          <p:cNvSpPr/>
          <p:nvPr/>
        </p:nvSpPr>
        <p:spPr>
          <a:xfrm>
            <a:off x="611560" y="3429000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олнце 26"/>
          <p:cNvSpPr/>
          <p:nvPr/>
        </p:nvSpPr>
        <p:spPr>
          <a:xfrm>
            <a:off x="611560" y="3789040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лнце 27"/>
          <p:cNvSpPr/>
          <p:nvPr/>
        </p:nvSpPr>
        <p:spPr>
          <a:xfrm>
            <a:off x="611560" y="4293096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олнце 13"/>
          <p:cNvSpPr/>
          <p:nvPr/>
        </p:nvSpPr>
        <p:spPr>
          <a:xfrm>
            <a:off x="611560" y="5085184"/>
            <a:ext cx="142876" cy="142876"/>
          </a:xfrm>
          <a:prstGeom prst="sun">
            <a:avLst>
              <a:gd name="adj" fmla="val 18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642942"/>
          </a:xfr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Песочная терапия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928670"/>
            <a:ext cx="8215370" cy="5000660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FF0000"/>
              </a:solidFill>
              <a:latin typeface="Rotonda Bold" pitchFamily="50" charset="0"/>
              <a:ea typeface="Rotonda Bold" pitchFamily="50" charset="0"/>
              <a:cs typeface="Rotonda Bold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7224" y="157161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500034" y="1316636"/>
            <a:ext cx="778674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активно развивается целое направление в психологии «Песочная 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ерапия»*.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Песочная терапия (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sandplay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 - метод игры в песок, когда создается песочная композиция, которая  дополняется различными предметами и фигурками. Песочная картина начинает оживать и наполняться историей, что помогает осознать проблемы и решить их.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 с этим материалом используется не только для развития ребенка, но и для снятия стресса, страха, напряжения и рассматривается как 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эффективная психоаналитическая техника</a:t>
            </a:r>
            <a:r>
              <a:rPr lang="ru-RU" sz="1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связи с этим во многих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дошкольных учреждениях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емкости с песком 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становятся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неотъемлемой частью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оформления кабинета любого психолога.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Терапевтический эффект игры с песком впервые был замечен знаменитым швейцарским психологом и философом Карлом Густавом Юнгом. Именно ему принадлежит удивительное открытие: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«песок уравновешивает эмоции, тем самым влияя на психику человека самым положительным образом!».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Действительно, ребенок строит что-то из песка, разрушает, снова строит. Постепенно приходит состояние равновесия, уходят тревоги и страх. Неслучайно так называемую песочную терапию массово используют в своей работе педагоги-психологи коррекционных групп дошкольных образовательных учреждений. Во многих случаях работа с песком помогает справиться с проблемами развития.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/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/>
              <a:t> * </a:t>
            </a:r>
            <a:r>
              <a:rPr lang="ru-RU" sz="1000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«Песочная терапия - это способ общения с миром и самим собой; способ снятия внутреннего напряжения, воплощения его на бессознательно-символическом уровне, что повышает уверенность в себе и открывает новые пути развития» - </a:t>
            </a:r>
            <a:r>
              <a:rPr lang="ru-RU" sz="1000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Википедия</a:t>
            </a:r>
            <a:endParaRPr lang="ru-RU" sz="10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255828"/>
            <a:ext cx="8329642" cy="815718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Набор для лепки из песка «Песочное угощение»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429256" y="1357298"/>
            <a:ext cx="3071834" cy="1143008"/>
          </a:xfrm>
          <a:prstGeom prst="rect">
            <a:avLst/>
          </a:prstGeom>
          <a:ln w="9525"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smtClean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500694" y="1357298"/>
            <a:ext cx="285752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Арт. 7701 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«Песочное угощение»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Состав: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5х100 г разноцветного песка, 10 форм, 1 лоток.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един. упаковки: 330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220х46</a:t>
            </a:r>
            <a:endParaRPr lang="ru-RU" sz="12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в коробе: 12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pitchFamily="34" charset="0"/>
            </a:endParaRPr>
          </a:p>
        </p:txBody>
      </p:sp>
      <p:pic>
        <p:nvPicPr>
          <p:cNvPr id="14" name="Рисунок 13" descr="Sand Yel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5715016"/>
            <a:ext cx="1234930" cy="984722"/>
          </a:xfrm>
          <a:prstGeom prst="rect">
            <a:avLst/>
          </a:prstGeom>
        </p:spPr>
      </p:pic>
      <p:pic>
        <p:nvPicPr>
          <p:cNvPr id="15" name="Рисунок 14" descr="Sand Blu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5786454"/>
            <a:ext cx="1075078" cy="857256"/>
          </a:xfrm>
          <a:prstGeom prst="rect">
            <a:avLst/>
          </a:prstGeom>
        </p:spPr>
      </p:pic>
      <p:pic>
        <p:nvPicPr>
          <p:cNvPr id="16" name="Рисунок 15" descr="Podnos_forms 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2786058"/>
            <a:ext cx="4285190" cy="2855986"/>
          </a:xfrm>
          <a:prstGeom prst="rect">
            <a:avLst/>
          </a:prstGeom>
        </p:spPr>
      </p:pic>
      <p:pic>
        <p:nvPicPr>
          <p:cNvPr id="7" name="Рисунок 6" descr="Box Front Coo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2984"/>
            <a:ext cx="5000660" cy="5000660"/>
          </a:xfrm>
          <a:prstGeom prst="rect">
            <a:avLst/>
          </a:prstGeom>
        </p:spPr>
      </p:pic>
      <p:pic>
        <p:nvPicPr>
          <p:cNvPr id="9" name="Рисунок 8" descr="Sand Oran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43108" y="5715016"/>
            <a:ext cx="1143008" cy="911424"/>
          </a:xfrm>
          <a:prstGeom prst="rect">
            <a:avLst/>
          </a:prstGeom>
        </p:spPr>
      </p:pic>
      <p:pic>
        <p:nvPicPr>
          <p:cNvPr id="11" name="Рисунок 10" descr="Sand Gras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5715016"/>
            <a:ext cx="1281208" cy="1021624"/>
          </a:xfrm>
          <a:prstGeom prst="rect">
            <a:avLst/>
          </a:prstGeom>
        </p:spPr>
      </p:pic>
      <p:pic>
        <p:nvPicPr>
          <p:cNvPr id="13" name="Рисунок 12" descr="Sand Pink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00562" y="5643578"/>
            <a:ext cx="1351478" cy="1077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Box Front Zo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428736"/>
            <a:ext cx="4714908" cy="4714908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143932" cy="879444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Набор для лепки из песка «Веселый зоопарк»</a:t>
            </a:r>
          </a:p>
        </p:txBody>
      </p:sp>
      <p:pic>
        <p:nvPicPr>
          <p:cNvPr id="5" name="Рисунок 4" descr="Sand Yel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3108" y="5718720"/>
            <a:ext cx="1428760" cy="1139280"/>
          </a:xfrm>
          <a:prstGeom prst="rect">
            <a:avLst/>
          </a:prstGeom>
        </p:spPr>
      </p:pic>
      <p:pic>
        <p:nvPicPr>
          <p:cNvPr id="6" name="Рисунок 5" descr="Sand Oran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5718720"/>
            <a:ext cx="1428760" cy="1139280"/>
          </a:xfrm>
          <a:prstGeom prst="rect">
            <a:avLst/>
          </a:prstGeom>
        </p:spPr>
      </p:pic>
      <p:pic>
        <p:nvPicPr>
          <p:cNvPr id="7" name="Рисунок 6" descr="Sand Pin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512" y="5637468"/>
            <a:ext cx="1530658" cy="1220532"/>
          </a:xfrm>
          <a:prstGeom prst="rect">
            <a:avLst/>
          </a:prstGeom>
        </p:spPr>
      </p:pic>
      <p:pic>
        <p:nvPicPr>
          <p:cNvPr id="8" name="Рисунок 7" descr="Sand Gras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15272" y="5715016"/>
            <a:ext cx="1285884" cy="1025352"/>
          </a:xfrm>
          <a:prstGeom prst="rect">
            <a:avLst/>
          </a:prstGeom>
        </p:spPr>
      </p:pic>
      <p:pic>
        <p:nvPicPr>
          <p:cNvPr id="9" name="Рисунок 8" descr="Sand Blu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2066" y="5715016"/>
            <a:ext cx="1274196" cy="1016032"/>
          </a:xfrm>
          <a:prstGeom prst="rect">
            <a:avLst/>
          </a:prstGeom>
        </p:spPr>
      </p:pic>
      <p:pic>
        <p:nvPicPr>
          <p:cNvPr id="10" name="Рисунок 9" descr="Podnos_forms 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72066" y="2357430"/>
            <a:ext cx="3857652" cy="322196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86380" y="1357298"/>
            <a:ext cx="3071834" cy="1143008"/>
          </a:xfrm>
          <a:prstGeom prst="rect">
            <a:avLst/>
          </a:prstGeom>
          <a:ln w="9525"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Арт. 7702 «Веселый зоопарк»</a:t>
            </a:r>
            <a:endParaRPr lang="ru-RU" sz="12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5х100 г разноцветного песка, 12 форм, 1 лоток.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един. упаковки: 330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220х46</a:t>
            </a:r>
            <a:endParaRPr lang="ru-RU" sz="12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в коробе: 12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" y="255828"/>
            <a:ext cx="8329642" cy="815718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Набор для лепки из песка «Древний город»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2132" y="1214422"/>
            <a:ext cx="3071834" cy="1428760"/>
          </a:xfrm>
          <a:prstGeom prst="rect">
            <a:avLst/>
          </a:prstGeom>
          <a:ln w="9525"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Box Front T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071546"/>
            <a:ext cx="5143584" cy="5143584"/>
          </a:xfrm>
          <a:prstGeom prst="rect">
            <a:avLst/>
          </a:prstGeom>
        </p:spPr>
      </p:pic>
      <p:pic>
        <p:nvPicPr>
          <p:cNvPr id="7" name="Рисунок 6" descr="Sand Yell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5263007"/>
            <a:ext cx="2000264" cy="1594993"/>
          </a:xfrm>
          <a:prstGeom prst="rect">
            <a:avLst/>
          </a:prstGeom>
        </p:spPr>
      </p:pic>
      <p:pic>
        <p:nvPicPr>
          <p:cNvPr id="15" name="Рисунок 14" descr="Podnos_forms 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9224" y="2786058"/>
            <a:ext cx="3714776" cy="2475818"/>
          </a:xfrm>
          <a:prstGeom prst="rect">
            <a:avLst/>
          </a:prstGeom>
        </p:spPr>
      </p:pic>
      <p:pic>
        <p:nvPicPr>
          <p:cNvPr id="8" name="Рисунок 7" descr="Sand Blu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5008" y="5143488"/>
            <a:ext cx="2150154" cy="1714512"/>
          </a:xfrm>
          <a:prstGeom prst="rect">
            <a:avLst/>
          </a:prstGeom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715008" y="1378193"/>
            <a:ext cx="292895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ru-RU" sz="900" b="1" dirty="0" smtClean="0"/>
              <a:t> 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7703 «Древний Город»</a:t>
            </a:r>
          </a:p>
          <a:p>
            <a:r>
              <a:rPr lang="ru-RU" sz="900" dirty="0" smtClean="0"/>
              <a:t> 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Состав: 2 формы с прессом, 1 лоток, 600 г – желтого песка, 200 г –синего песка.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един. упаковки: 330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20х46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Кол-во в коробе:  12 шт.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329642" cy="815718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Набор для лепки из песка «Замок из песка»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715008" y="1285860"/>
            <a:ext cx="2928958" cy="1285884"/>
          </a:xfrm>
          <a:prstGeom prst="rect">
            <a:avLst/>
          </a:prstGeom>
          <a:ln w="9525"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/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5786446" y="1214422"/>
            <a:ext cx="28575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Арт. </a:t>
            </a:r>
            <a:r>
              <a:rPr lang="ru-RU" sz="900" b="1" dirty="0" smtClean="0"/>
              <a:t> 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7704 «Замок из песка»</a:t>
            </a:r>
          </a:p>
          <a:p>
            <a:r>
              <a:rPr lang="ru-RU" sz="900" dirty="0" smtClean="0"/>
              <a:t> 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Состав: 7 форм, 1 лоток, 700 г – желтого песка, 150 г – белого песка, 150 г – оранжевого песка.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един. упаковки: 330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20х46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Кол-во в коробе:  12 шт.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Arial" pitchFamily="34" charset="0"/>
            </a:endParaRPr>
          </a:p>
        </p:txBody>
      </p:sp>
      <p:pic>
        <p:nvPicPr>
          <p:cNvPr id="11" name="Рисунок 10" descr="Sand Oran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3636" y="5666416"/>
            <a:ext cx="1494354" cy="1191584"/>
          </a:xfrm>
          <a:prstGeom prst="rect">
            <a:avLst/>
          </a:prstGeom>
        </p:spPr>
      </p:pic>
      <p:pic>
        <p:nvPicPr>
          <p:cNvPr id="15" name="Рисунок 14" descr="Podnos_forms 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88" y="2714620"/>
            <a:ext cx="3714712" cy="2842636"/>
          </a:xfrm>
          <a:prstGeom prst="rect">
            <a:avLst/>
          </a:prstGeom>
        </p:spPr>
      </p:pic>
      <p:pic>
        <p:nvPicPr>
          <p:cNvPr id="7" name="Рисунок 6" descr="Box Front Cast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071546"/>
            <a:ext cx="5143520" cy="5143520"/>
          </a:xfrm>
          <a:prstGeom prst="rect">
            <a:avLst/>
          </a:prstGeom>
        </p:spPr>
      </p:pic>
      <p:pic>
        <p:nvPicPr>
          <p:cNvPr id="9" name="Рисунок 8" descr="Sand Whit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29124" y="5653464"/>
            <a:ext cx="1510598" cy="1204536"/>
          </a:xfrm>
          <a:prstGeom prst="rect">
            <a:avLst/>
          </a:prstGeom>
        </p:spPr>
      </p:pic>
      <p:pic>
        <p:nvPicPr>
          <p:cNvPr id="8" name="Рисунок 7" descr="Sand Yello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488" y="5714992"/>
            <a:ext cx="1433436" cy="1143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42910" y="285728"/>
            <a:ext cx="8143932" cy="879444"/>
          </a:xfrm>
          <a:solidFill>
            <a:srgbClr val="1FF949"/>
          </a:solidFill>
          <a:ln w="34925">
            <a:gradFill>
              <a:gsLst>
                <a:gs pos="0">
                  <a:srgbClr val="FF3399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prstDash val="sysDash"/>
          </a:ln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Масса для лепки 500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</a:t>
            </a: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and Yello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8" y="4286256"/>
            <a:ext cx="1428760" cy="1139280"/>
          </a:xfrm>
          <a:prstGeom prst="rect">
            <a:avLst/>
          </a:prstGeom>
        </p:spPr>
      </p:pic>
      <p:pic>
        <p:nvPicPr>
          <p:cNvPr id="6" name="Рисунок 5" descr="Sand Oran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5718720"/>
            <a:ext cx="1428760" cy="1139280"/>
          </a:xfrm>
          <a:prstGeom prst="rect">
            <a:avLst/>
          </a:prstGeom>
        </p:spPr>
      </p:pic>
      <p:pic>
        <p:nvPicPr>
          <p:cNvPr id="7" name="Рисунок 6" descr="Sand Pin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3342" y="4357694"/>
            <a:ext cx="1530658" cy="1220532"/>
          </a:xfrm>
          <a:prstGeom prst="rect">
            <a:avLst/>
          </a:prstGeom>
        </p:spPr>
      </p:pic>
      <p:pic>
        <p:nvPicPr>
          <p:cNvPr id="8" name="Рисунок 7" descr="Sand Gras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5140" y="5715016"/>
            <a:ext cx="1285884" cy="1025352"/>
          </a:xfrm>
          <a:prstGeom prst="rect">
            <a:avLst/>
          </a:prstGeom>
        </p:spPr>
      </p:pic>
      <p:pic>
        <p:nvPicPr>
          <p:cNvPr id="9" name="Рисунок 8" descr="Sand Blu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5715016"/>
            <a:ext cx="1274196" cy="101603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929190" y="1928802"/>
            <a:ext cx="3571900" cy="1785950"/>
          </a:xfrm>
          <a:prstGeom prst="rect">
            <a:avLst/>
          </a:prstGeom>
          <a:ln w="9525">
            <a:solidFill>
              <a:srgbClr val="FF3399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Арт. 7705  Масса для лепки 500 гр. в 6 цветах</a:t>
            </a:r>
            <a:endParaRPr lang="ru-RU" sz="12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b="1" dirty="0" smtClean="0">
              <a:solidFill>
                <a:srgbClr val="FF3399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Размер един. упаковки: 250</a:t>
            </a:r>
            <a:r>
              <a:rPr lang="ru-RU" sz="1200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</a:t>
            </a: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160х30</a:t>
            </a:r>
            <a:endParaRPr lang="ru-RU" sz="1200" dirty="0" smtClean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33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в коробе: 12 шт. = 2*6 цветов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7705 Sand monocolor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85786" y="1357298"/>
            <a:ext cx="2786082" cy="4023223"/>
          </a:xfrm>
          <a:prstGeom prst="rect">
            <a:avLst/>
          </a:prstGeom>
        </p:spPr>
      </p:pic>
      <p:pic>
        <p:nvPicPr>
          <p:cNvPr id="14" name="Рисунок 13" descr="Sand icon white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86182" y="4214818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642942"/>
          </a:xfrm>
          <a:solidFill>
            <a:srgbClr val="1FF949"/>
          </a:solidFill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Часто задаваемые вопросы?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8596" y="1071546"/>
            <a:ext cx="8215370" cy="5000660"/>
          </a:xfrm>
          <a:prstGeom prst="rect">
            <a:avLst/>
          </a:prstGeom>
          <a:solidFill>
            <a:srgbClr val="FFFF00"/>
          </a:solidFill>
          <a:ln w="19050">
            <a:solidFill>
              <a:srgbClr val="FF33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>
              <a:solidFill>
                <a:srgbClr val="FF0000"/>
              </a:solidFill>
              <a:latin typeface="Rotonda Bold" pitchFamily="50" charset="0"/>
              <a:ea typeface="Rotonda Bold" pitchFamily="50" charset="0"/>
              <a:cs typeface="Rotonda Bold" pitchFamily="50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57224" y="1571612"/>
            <a:ext cx="471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71472" y="1285860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1.Что будет, если ребенок взял в рот песок?</a:t>
            </a:r>
          </a:p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   </a:t>
            </a:r>
            <a:r>
              <a:rPr lang="ru-RU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Песок есть нельзя (на коробке  в рекомендациях об этом написано), при попадании в рот никаких случаев отправления не наблюдалось.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472" y="2214554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2. Из чего состоит песок?</a:t>
            </a:r>
          </a:p>
          <a:p>
            <a:r>
              <a:rPr lang="ru-RU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В состав входит кварцевая пудра, микрокристаллический воск, краситель.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472" y="321468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3. Какой срок хранения?</a:t>
            </a:r>
          </a:p>
          <a:p>
            <a:r>
              <a:rPr lang="ru-RU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3 года.</a:t>
            </a:r>
          </a:p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2910" y="392906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4. Нужно ли в песок добавлять воду?</a:t>
            </a:r>
          </a:p>
          <a:p>
            <a:r>
              <a:rPr lang="ru-RU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Нельзя (на внешней стороне коробки и в инструкции содержится вся информация об использовании песка). 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10" y="5000636"/>
            <a:ext cx="78581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5 . Что происходит при смешивании нескольких цветов?</a:t>
            </a:r>
          </a:p>
          <a:p>
            <a:r>
              <a:rPr lang="ru-RU" dirty="0" smtClean="0">
                <a:solidFill>
                  <a:srgbClr val="92D050"/>
                </a:solidFill>
                <a:latin typeface="Rotonda Bold" pitchFamily="50" charset="0"/>
                <a:ea typeface="Rotonda Bold" pitchFamily="50" charset="0"/>
                <a:cs typeface="Rotonda Bold" pitchFamily="50" charset="0"/>
              </a:rPr>
              <a:t>Принцип, как в красках. При смешивании родственных цветов получается третий цвет; неродственные цвета – серый.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2934</TotalTime>
  <Words>812</Words>
  <Application>Microsoft Office PowerPoint</Application>
  <PresentationFormat>Экран (4:3)</PresentationFormat>
  <Paragraphs>96</Paragraphs>
  <Slides>19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В чем уникальность?</vt:lpstr>
      <vt:lpstr>Песочная терапия</vt:lpstr>
      <vt:lpstr>Набор для лепки из песка «Песочное угощение»</vt:lpstr>
      <vt:lpstr>Набор для лепки из песка «Веселый зоопарк»</vt:lpstr>
      <vt:lpstr>Набор для лепки из песка «Древний город»</vt:lpstr>
      <vt:lpstr>Набор для лепки из песка «Замок из песка»</vt:lpstr>
      <vt:lpstr>Масса для лепки 500 гр</vt:lpstr>
      <vt:lpstr>Часто задаваемые вопросы?</vt:lpstr>
      <vt:lpstr>Сочетаемость цвета</vt:lpstr>
      <vt:lpstr>Слайд 11</vt:lpstr>
      <vt:lpstr>Реклама в прессе .</vt:lpstr>
      <vt:lpstr>Интернет-продвижение WWW.KUKUMBA.SU</vt:lpstr>
      <vt:lpstr>«KUKUMBA детям»</vt:lpstr>
      <vt:lpstr>Выставка «Мир детства»/TOYS&amp;KIDS</vt:lpstr>
      <vt:lpstr>EVENT/ Дискотека детского радио/Фестиваль Вкусно и полезно</vt:lpstr>
      <vt:lpstr>Психологи рекомендуют «Лунный песок!</vt:lpstr>
      <vt:lpstr>Мастер-классы в ТТ</vt:lpstr>
      <vt:lpstr>Рекламный материал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ТМ Kukumba</dc:title>
  <dc:creator>User</dc:creator>
  <cp:lastModifiedBy>User</cp:lastModifiedBy>
  <cp:revision>817</cp:revision>
  <dcterms:created xsi:type="dcterms:W3CDTF">2011-05-18T10:25:19Z</dcterms:created>
  <dcterms:modified xsi:type="dcterms:W3CDTF">2012-10-22T10:44:43Z</dcterms:modified>
</cp:coreProperties>
</file>